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handoutMasterIdLst>
    <p:handoutMasterId r:id="rId11"/>
  </p:handoutMasterIdLst>
  <p:sldIdLst>
    <p:sldId id="271" r:id="rId3"/>
    <p:sldId id="270" r:id="rId4"/>
    <p:sldId id="259" r:id="rId5"/>
    <p:sldId id="260" r:id="rId6"/>
    <p:sldId id="268" r:id="rId7"/>
    <p:sldId id="272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26BBC-BD9C-47FD-B281-C03CD76974D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F9413-9243-4C50-A724-04526EABF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B3C47-95F6-4D0C-AE78-0B646250E472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74AEA-0BE7-4768-9F9B-E281467FF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07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D74284AF-2944-4F0B-8A7B-4C67970B34F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6024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72A-BAC9-4E13-8B3F-E7BAE0242A1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222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679EE-15C6-432E-9725-0EFA8A80E9B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36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>
                <a:solidFill>
                  <a:srgbClr val="1C1C1C"/>
                </a:solidFill>
              </a:rPr>
              <a:pPr/>
              <a:t>2/26/2018</a:t>
            </a:fld>
            <a:endParaRPr lang="en-US">
              <a:solidFill>
                <a:srgbClr val="1C1C1C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1C1C1C"/>
              </a:solidFill>
            </a:endParaRP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>
                <a:solidFill>
                  <a:srgbClr val="1C1C1C"/>
                </a:solidFill>
              </a:rPr>
              <a:pPr/>
              <a:t>‹#›</a:t>
            </a:fld>
            <a:endParaRPr lang="en-US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977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517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52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068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768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284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6629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63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DD508-F6D2-45F2-8E86-FE0F6C6F235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7772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1115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340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56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D8D68-1C9D-450D-A1F4-E780EF488E9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39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5B7FE-0394-4774-AC8C-A1385AF9A2E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2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2708C-611A-4CEE-818C-321ADAE7D4A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42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ED62B-973E-4BC7-B713-5E6910B90D3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45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B9967-BFF0-4643-B5D0-64EDB1F5455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998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82B8-639B-4559-9BE5-DF66047CFE1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246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D5CD6-D32E-4DDE-BADC-BBCF7B40734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592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18B2D2C-FCA0-41E5-95D6-E230D854C1F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2/26/2018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94932A9-9E8B-4B5E-B211-3DC9BBAC89C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0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>
                <a:solidFill>
                  <a:srgbClr val="000000"/>
                </a:solidFill>
              </a:rPr>
              <a:pPr/>
              <a:t>2/26/2018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832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9160" y="-71074"/>
            <a:ext cx="8041440" cy="144267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rgbClr val="7030A0"/>
                </a:solidFill>
              </a:rPr>
              <a:t>Me llamo ______________ Clase 801</a:t>
            </a:r>
            <a:br>
              <a:rPr lang="en-US" sz="3200" dirty="0" smtClean="0">
                <a:solidFill>
                  <a:srgbClr val="7030A0"/>
                </a:solidFill>
              </a:rPr>
            </a:br>
            <a:r>
              <a:rPr lang="en-US" sz="3200" dirty="0" smtClean="0">
                <a:solidFill>
                  <a:srgbClr val="7030A0"/>
                </a:solidFill>
              </a:rPr>
              <a:t>La fecha es el 26 de </a:t>
            </a:r>
            <a:r>
              <a:rPr lang="en-US" sz="3200" dirty="0" err="1" smtClean="0">
                <a:solidFill>
                  <a:srgbClr val="7030A0"/>
                </a:solidFill>
              </a:rPr>
              <a:t>febrero</a:t>
            </a:r>
            <a:r>
              <a:rPr lang="en-US" sz="3200" dirty="0" smtClean="0">
                <a:solidFill>
                  <a:srgbClr val="7030A0"/>
                </a:solidFill>
              </a:rPr>
              <a:t> del 2018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838200"/>
            <a:ext cx="9067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Rage Italic" pitchFamily="66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51: </a:t>
            </a:r>
            <a:r>
              <a:rPr lang="en-US" sz="2800" dirty="0" smtClean="0">
                <a:solidFill>
                  <a:schemeClr val="tx1"/>
                </a:solidFill>
              </a:rPr>
              <a:t>Antes de </a:t>
            </a:r>
            <a:r>
              <a:rPr lang="en-US" sz="2800" dirty="0" err="1" smtClean="0">
                <a:solidFill>
                  <a:schemeClr val="tx1"/>
                </a:solidFill>
              </a:rPr>
              <a:t>usar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tu</a:t>
            </a:r>
            <a:r>
              <a:rPr lang="en-US" sz="2800" dirty="0" smtClean="0">
                <a:solidFill>
                  <a:schemeClr val="tx1"/>
                </a:solidFill>
              </a:rPr>
              <a:t> anorak,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¿lo </a:t>
            </a:r>
            <a:r>
              <a:rPr lang="en-US" sz="2800" dirty="0" err="1" smtClean="0">
                <a:solidFill>
                  <a:schemeClr val="tx1"/>
                </a:solidFill>
              </a:rPr>
              <a:t>lavaste</a:t>
            </a:r>
            <a:r>
              <a:rPr lang="en-US" sz="2800" dirty="0" smtClean="0">
                <a:solidFill>
                  <a:schemeClr val="tx1"/>
                </a:solidFill>
              </a:rPr>
              <a:t>?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Font typeface="Rage Italic" pitchFamily="66" charset="0"/>
              <a:buNone/>
            </a:pPr>
            <a:r>
              <a:rPr lang="en-US" i="1" dirty="0" smtClean="0">
                <a:solidFill>
                  <a:srgbClr val="92D050"/>
                </a:solidFill>
              </a:rPr>
              <a:t>L.O. –To learn the use of direct object pronouns</a:t>
            </a:r>
          </a:p>
          <a:p>
            <a:pPr marL="0" indent="0">
              <a:buFont typeface="Rage Italic" pitchFamily="66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52400" y="1828800"/>
            <a:ext cx="9144000" cy="4953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z="2800" b="1" smtClean="0">
              <a:solidFill>
                <a:srgbClr val="FF3399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s-ES_tradnl" sz="2800" smtClean="0"/>
              <a:t>Copia y completa con la forma correcta del verbo en el PRETERITO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smtClean="0">
                <a:cs typeface="Tahoma" pitchFamily="34" charset="0"/>
              </a:rPr>
              <a:t>¿ ______________tú ayer? </a:t>
            </a:r>
            <a:r>
              <a:rPr lang="es-ES_tradnl" sz="3600" i="1" smtClean="0">
                <a:cs typeface="Tahoma" pitchFamily="34" charset="0"/>
              </a:rPr>
              <a:t>(estudiar)</a:t>
            </a:r>
            <a:endParaRPr lang="es-ES_tradnl" sz="3600" smtClean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smtClean="0">
                <a:cs typeface="Tahoma" pitchFamily="34" charset="0"/>
              </a:rPr>
              <a:t>Yo ______________ mucho en clase. </a:t>
            </a:r>
            <a:r>
              <a:rPr lang="es-ES_tradnl" sz="3600" i="1" smtClean="0">
                <a:cs typeface="Tahoma" pitchFamily="34" charset="0"/>
              </a:rPr>
              <a:t>(participar)</a:t>
            </a:r>
            <a:endParaRPr lang="es-ES_tradnl" sz="3600" smtClean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smtClean="0">
                <a:cs typeface="Tahoma" pitchFamily="34" charset="0"/>
              </a:rPr>
              <a:t>Emilio y Julia ______________ en la fiesta el sábado. </a:t>
            </a:r>
            <a:r>
              <a:rPr lang="es-ES_tradnl" sz="3600" i="1" smtClean="0">
                <a:cs typeface="Tahoma" pitchFamily="34" charset="0"/>
              </a:rPr>
              <a:t>(bailar)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smtClean="0">
                <a:cs typeface="Tahoma" pitchFamily="34" charset="0"/>
              </a:rPr>
              <a:t>Luisa ______________ en la piscina de su tía el verano pasado. </a:t>
            </a:r>
            <a:r>
              <a:rPr lang="es-ES_tradnl" sz="3600" i="1" smtClean="0">
                <a:cs typeface="Tahoma" pitchFamily="34" charset="0"/>
              </a:rPr>
              <a:t>(nadar)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 typeface="Wingdings" pitchFamily="2" charset="2"/>
              <a:buAutoNum type="arabicParenR"/>
              <a:defRPr/>
            </a:pPr>
            <a:r>
              <a:rPr lang="es-ES_tradnl" sz="3600" smtClean="0">
                <a:cs typeface="Tahoma" pitchFamily="34" charset="0"/>
              </a:rPr>
              <a:t>Nosotros ______________ al fútbol la semana pasada. </a:t>
            </a:r>
            <a:r>
              <a:rPr lang="es-ES_tradnl" sz="3600" i="1" smtClean="0">
                <a:cs typeface="Tahoma" pitchFamily="34" charset="0"/>
              </a:rPr>
              <a:t>(jugar)</a:t>
            </a:r>
            <a:endParaRPr lang="es-ES_tradnl" sz="3600" dirty="0" smtClean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516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838200"/>
          </a:xfrm>
        </p:spPr>
        <p:txBody>
          <a:bodyPr/>
          <a:lstStyle/>
          <a:p>
            <a:pPr algn="ctr"/>
            <a:r>
              <a:rPr lang="en-US" dirty="0" smtClean="0"/>
              <a:t>PRETERITO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151598"/>
              </p:ext>
            </p:extLst>
          </p:nvPr>
        </p:nvGraphicFramePr>
        <p:xfrm>
          <a:off x="1219200" y="990600"/>
          <a:ext cx="4800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00200"/>
                <a:gridCol w="1600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-AR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Ser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/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Ir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704664"/>
              </p:ext>
            </p:extLst>
          </p:nvPr>
        </p:nvGraphicFramePr>
        <p:xfrm>
          <a:off x="2438400" y="3810000"/>
          <a:ext cx="63627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0"/>
                <a:gridCol w="2057400"/>
                <a:gridCol w="2143125"/>
                <a:gridCol w="1590675"/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C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ar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</a:rPr>
                        <a:t>G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ar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sz="2800" dirty="0" err="1" smtClean="0">
                          <a:solidFill>
                            <a:srgbClr val="0000FF"/>
                          </a:solidFill>
                        </a:rPr>
                        <a:t>Z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ar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124200" y="13716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0000FF"/>
                </a:solidFill>
              </a:rPr>
              <a:t>-</a:t>
            </a:r>
            <a:r>
              <a:rPr lang="es-ES_tradnl" sz="2800" b="1" dirty="0" smtClean="0">
                <a:solidFill>
                  <a:srgbClr val="0000FF"/>
                </a:solidFill>
                <a:cs typeface="Tahoma" pitchFamily="34" charset="0"/>
              </a:rPr>
              <a:t>é</a:t>
            </a:r>
            <a:endParaRPr lang="es-ES_tradnl" sz="2800" b="1" dirty="0">
              <a:solidFill>
                <a:srgbClr val="0000FF"/>
              </a:solidFill>
              <a:cs typeface="Tahoma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124200" y="18288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err="1" smtClean="0">
                <a:solidFill>
                  <a:srgbClr val="FF0000"/>
                </a:solidFill>
                <a:cs typeface="Tahoma" pitchFamily="34" charset="0"/>
              </a:rPr>
              <a:t>aste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124200" y="21336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0000FF"/>
                </a:solidFill>
              </a:rPr>
              <a:t>-</a:t>
            </a:r>
            <a:r>
              <a:rPr lang="es-ES_tradnl" sz="2800" b="1" dirty="0" err="1" smtClean="0">
                <a:solidFill>
                  <a:srgbClr val="0000FF"/>
                </a:solidFill>
                <a:cs typeface="Tahoma" pitchFamily="34" charset="0"/>
              </a:rPr>
              <a:t>ó</a:t>
            </a:r>
            <a:endParaRPr lang="es-ES_tradnl" sz="2800" b="1" dirty="0">
              <a:solidFill>
                <a:srgbClr val="0000FF"/>
              </a:solidFill>
              <a:cs typeface="Tahoma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200400" y="25146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smtClean="0">
                <a:solidFill>
                  <a:srgbClr val="FF0000"/>
                </a:solidFill>
                <a:cs typeface="Tahoma" pitchFamily="34" charset="0"/>
              </a:rPr>
              <a:t>amos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200400" y="28956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smtClean="0">
                <a:solidFill>
                  <a:srgbClr val="FF0000"/>
                </a:solidFill>
                <a:cs typeface="Tahoma" pitchFamily="34" charset="0"/>
              </a:rPr>
              <a:t>aron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800600" y="13716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fui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876800" y="17526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fuiste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800600" y="21336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fue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876800" y="25908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fuimos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953000" y="29718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400" b="1" dirty="0">
                <a:solidFill>
                  <a:srgbClr val="FF0000"/>
                </a:solidFill>
              </a:rPr>
              <a:t>	</a:t>
            </a:r>
            <a:r>
              <a:rPr lang="es-ES_tradnl" sz="2400" b="1" dirty="0" smtClean="0">
                <a:solidFill>
                  <a:srgbClr val="FF0000"/>
                </a:solidFill>
              </a:rPr>
              <a:t>fueron</a:t>
            </a:r>
            <a:endParaRPr lang="es-ES_tradnl" sz="24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3505200" y="4383314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err="1">
                <a:solidFill>
                  <a:srgbClr val="0000FF"/>
                </a:solidFill>
                <a:cs typeface="Tahoma" pitchFamily="34" charset="0"/>
              </a:rPr>
              <a:t>Q</a:t>
            </a:r>
            <a:r>
              <a:rPr lang="es-ES_tradnl" sz="2800" b="1" dirty="0" err="1" smtClean="0">
                <a:solidFill>
                  <a:srgbClr val="0000FF"/>
                </a:solidFill>
                <a:cs typeface="Tahoma" pitchFamily="34" charset="0"/>
              </a:rPr>
              <a:t>U</a:t>
            </a:r>
            <a:r>
              <a:rPr lang="es-ES_tradnl" sz="2800" b="1" dirty="0" err="1" smtClean="0">
                <a:solidFill>
                  <a:srgbClr val="FF0000"/>
                </a:solidFill>
                <a:cs typeface="Tahoma" pitchFamily="34" charset="0"/>
              </a:rPr>
              <a:t>é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5638800" y="4383314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err="1" smtClean="0">
                <a:solidFill>
                  <a:srgbClr val="0000FF"/>
                </a:solidFill>
                <a:cs typeface="Tahoma" pitchFamily="34" charset="0"/>
              </a:rPr>
              <a:t>GU</a:t>
            </a:r>
            <a:r>
              <a:rPr lang="es-ES_tradnl" sz="2800" b="1" dirty="0" err="1" smtClean="0">
                <a:solidFill>
                  <a:srgbClr val="FF0000"/>
                </a:solidFill>
                <a:cs typeface="Tahoma" pitchFamily="34" charset="0"/>
              </a:rPr>
              <a:t>é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7543800" y="4412343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 smtClean="0">
                <a:solidFill>
                  <a:srgbClr val="FF0000"/>
                </a:solidFill>
              </a:rPr>
              <a:t>-</a:t>
            </a:r>
            <a:r>
              <a:rPr lang="es-ES_tradnl" sz="2800" b="1" dirty="0" err="1">
                <a:solidFill>
                  <a:srgbClr val="0000FF"/>
                </a:solidFill>
                <a:cs typeface="Tahoma" pitchFamily="34" charset="0"/>
              </a:rPr>
              <a:t>C</a:t>
            </a:r>
            <a:r>
              <a:rPr lang="es-ES_tradnl" sz="2800" b="1" dirty="0" err="1" smtClean="0">
                <a:solidFill>
                  <a:srgbClr val="FF0000"/>
                </a:solidFill>
                <a:cs typeface="Tahoma" pitchFamily="34" charset="0"/>
              </a:rPr>
              <a:t>é</a:t>
            </a:r>
            <a:endParaRPr lang="es-ES_tradnl" sz="2800" b="1" dirty="0">
              <a:solidFill>
                <a:srgbClr val="FF0000"/>
              </a:solidFill>
              <a:cs typeface="Tahom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29000" y="4724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BusCar</a:t>
            </a:r>
            <a:endParaRPr lang="en-US" sz="2400" b="1" dirty="0">
              <a:solidFill>
                <a:srgbClr val="CC0099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24200" y="5193322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Yo-Bus</a:t>
            </a:r>
            <a:r>
              <a:rPr lang="en-US" sz="2400" b="1" dirty="0" err="1" smtClean="0">
                <a:solidFill>
                  <a:srgbClr val="0000FF"/>
                </a:solidFill>
              </a:rPr>
              <a:t>QU</a:t>
            </a:r>
            <a:r>
              <a:rPr lang="en-US" sz="2400" b="1" dirty="0" err="1" smtClean="0">
                <a:solidFill>
                  <a:srgbClr val="FF0000"/>
                </a:solidFill>
              </a:rPr>
              <a:t>é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62600" y="4724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PaGar</a:t>
            </a:r>
            <a:endParaRPr lang="en-US" sz="2400" b="1" dirty="0">
              <a:solidFill>
                <a:srgbClr val="CC009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57800" y="5181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Yo-Pa</a:t>
            </a:r>
            <a:r>
              <a:rPr lang="en-US" sz="2400" b="1" dirty="0" err="1">
                <a:solidFill>
                  <a:srgbClr val="0000FF"/>
                </a:solidFill>
              </a:rPr>
              <a:t>G</a:t>
            </a:r>
            <a:r>
              <a:rPr lang="en-US" sz="2400" b="1" dirty="0" err="1" smtClean="0">
                <a:solidFill>
                  <a:srgbClr val="0000FF"/>
                </a:solidFill>
              </a:rPr>
              <a:t>U</a:t>
            </a:r>
            <a:r>
              <a:rPr lang="en-US" sz="2400" b="1" dirty="0" err="1" smtClean="0">
                <a:solidFill>
                  <a:srgbClr val="FF0000"/>
                </a:solidFill>
              </a:rPr>
              <a:t>é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15200" y="47244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EmpeZar</a:t>
            </a:r>
            <a:endParaRPr lang="en-US" sz="2400" b="1" dirty="0">
              <a:solidFill>
                <a:srgbClr val="CC0099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86600" y="5181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C0099"/>
                </a:solidFill>
              </a:rPr>
              <a:t>Yo-Empe</a:t>
            </a:r>
            <a:r>
              <a:rPr lang="en-US" sz="2400" b="1" dirty="0" err="1">
                <a:solidFill>
                  <a:srgbClr val="0000FF"/>
                </a:solidFill>
              </a:rPr>
              <a:t>C</a:t>
            </a:r>
            <a:r>
              <a:rPr lang="en-US" sz="2400" b="1" dirty="0" err="1" smtClean="0">
                <a:solidFill>
                  <a:srgbClr val="FF0000"/>
                </a:solidFill>
              </a:rPr>
              <a:t>é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33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763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El </a:t>
            </a:r>
            <a:r>
              <a:rPr lang="en-US" dirty="0" err="1" smtClean="0">
                <a:solidFill>
                  <a:srgbClr val="FF0000"/>
                </a:solidFill>
              </a:rPr>
              <a:t>pronombre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objeto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directo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200" i="1" dirty="0" smtClean="0">
                <a:solidFill>
                  <a:srgbClr val="FF0000"/>
                </a:solidFill>
              </a:rPr>
              <a:t>(Direct Object Pronouns)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>
          <a:xfrm>
            <a:off x="152400" y="1447800"/>
            <a:ext cx="8991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0000FF"/>
                </a:solidFill>
              </a:rPr>
              <a:t>The Direct Object is the word in the sentence that receives the action of the verb. It answers the question </a:t>
            </a:r>
            <a:r>
              <a:rPr lang="en-US" sz="2800" b="1" i="1" dirty="0" smtClean="0">
                <a:solidFill>
                  <a:srgbClr val="0000FF"/>
                </a:solidFill>
              </a:rPr>
              <a:t>	what</a:t>
            </a:r>
            <a:r>
              <a:rPr lang="en-US" sz="2800" b="1" dirty="0" smtClean="0">
                <a:solidFill>
                  <a:srgbClr val="0000FF"/>
                </a:solidFill>
              </a:rPr>
              <a:t> or </a:t>
            </a:r>
            <a:r>
              <a:rPr lang="en-US" sz="2800" b="1" i="1" dirty="0" smtClean="0">
                <a:solidFill>
                  <a:srgbClr val="0000FF"/>
                </a:solidFill>
              </a:rPr>
              <a:t>whom </a:t>
            </a:r>
            <a:r>
              <a:rPr lang="en-US" sz="2800" b="1" dirty="0" smtClean="0">
                <a:solidFill>
                  <a:srgbClr val="0000FF"/>
                </a:solidFill>
              </a:rPr>
              <a:t>and can be a </a:t>
            </a:r>
            <a:r>
              <a:rPr lang="en-US" sz="2800" b="1" u="sng" dirty="0" smtClean="0">
                <a:solidFill>
                  <a:srgbClr val="0000FF"/>
                </a:solidFill>
              </a:rPr>
              <a:t>noun</a:t>
            </a:r>
            <a:r>
              <a:rPr lang="en-US" sz="2800" b="1" dirty="0" smtClean="0">
                <a:solidFill>
                  <a:srgbClr val="0000FF"/>
                </a:solidFill>
              </a:rPr>
              <a:t> or a </a:t>
            </a:r>
            <a:r>
              <a:rPr lang="en-US" sz="2800" b="1" u="sng" dirty="0" smtClean="0">
                <a:solidFill>
                  <a:srgbClr val="0000FF"/>
                </a:solidFill>
              </a:rPr>
              <a:t>pronoun.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Lo, La, Los, Las </a:t>
            </a:r>
            <a:r>
              <a:rPr lang="en-US" sz="2800" b="1" dirty="0" smtClean="0">
                <a:solidFill>
                  <a:srgbClr val="008000"/>
                </a:solidFill>
              </a:rPr>
              <a:t>are the </a:t>
            </a:r>
            <a:r>
              <a:rPr lang="en-US" sz="2800" b="1" dirty="0" smtClean="0">
                <a:solidFill>
                  <a:srgbClr val="FF0000"/>
                </a:solidFill>
              </a:rPr>
              <a:t>Direct Object PRONOUNS</a:t>
            </a:r>
            <a:r>
              <a:rPr lang="en-US" sz="2800" b="1" dirty="0" smtClean="0">
                <a:solidFill>
                  <a:srgbClr val="008000"/>
                </a:solidFill>
              </a:rPr>
              <a:t>. They can </a:t>
            </a:r>
            <a:r>
              <a:rPr lang="en-US" sz="2800" b="1" dirty="0" smtClean="0">
                <a:solidFill>
                  <a:srgbClr val="7030A0"/>
                </a:solidFill>
              </a:rPr>
              <a:t>REPLACE</a:t>
            </a:r>
            <a:r>
              <a:rPr lang="en-US" sz="2800" b="1" dirty="0" smtClean="0">
                <a:solidFill>
                  <a:srgbClr val="008000"/>
                </a:solidFill>
              </a:rPr>
              <a:t> either a THING or a PERSON. It </a:t>
            </a:r>
            <a:r>
              <a:rPr lang="en-US" sz="2800" b="1" u="sng" dirty="0" smtClean="0">
                <a:solidFill>
                  <a:srgbClr val="008000"/>
                </a:solidFill>
              </a:rPr>
              <a:t>must agree</a:t>
            </a:r>
            <a:r>
              <a:rPr lang="en-US" sz="2800" b="1" dirty="0" smtClean="0">
                <a:solidFill>
                  <a:srgbClr val="008000"/>
                </a:solidFill>
              </a:rPr>
              <a:t> with the noun it replaces and it </a:t>
            </a:r>
            <a:r>
              <a:rPr lang="en-US" sz="2800" b="1" u="sng" dirty="0" smtClean="0">
                <a:solidFill>
                  <a:srgbClr val="008000"/>
                </a:solidFill>
              </a:rPr>
              <a:t>comes before the verb.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600" b="1" i="1" dirty="0" smtClean="0">
                <a:solidFill>
                  <a:srgbClr val="C00000"/>
                </a:solidFill>
              </a:rPr>
              <a:t>Ex..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2800" b="1" i="1" dirty="0" smtClean="0">
                <a:cs typeface="Tahoma" pitchFamily="34" charset="0"/>
              </a:rPr>
              <a:t>				¿</a:t>
            </a:r>
            <a:r>
              <a:rPr lang="en-US" sz="2800" b="1" i="1" dirty="0" smtClean="0"/>
              <a:t>Jos</a:t>
            </a:r>
            <a:r>
              <a:rPr lang="en-US" sz="2800" b="1" i="1" dirty="0" smtClean="0">
                <a:cs typeface="Tahoma" pitchFamily="34" charset="0"/>
              </a:rPr>
              <a:t>é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tom</a:t>
            </a:r>
            <a:r>
              <a:rPr lang="en-US" sz="2800" b="1" i="1" dirty="0" err="1" smtClean="0">
                <a:cs typeface="Tahoma" pitchFamily="34" charset="0"/>
              </a:rPr>
              <a:t>ó</a:t>
            </a:r>
            <a:r>
              <a:rPr lang="en-US" sz="2800" b="1" i="1" dirty="0" smtClean="0"/>
              <a:t> el </a:t>
            </a:r>
            <a:r>
              <a:rPr lang="en-US" sz="2800" b="1" i="1" dirty="0" err="1" smtClean="0"/>
              <a:t>examen</a:t>
            </a:r>
            <a:r>
              <a:rPr lang="en-US" sz="2800" b="1" i="1" dirty="0" smtClean="0"/>
              <a:t>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b="1" i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800" b="1" i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i="1" dirty="0" smtClean="0"/>
              <a:t>						                                 Si, Jos</a:t>
            </a:r>
            <a:r>
              <a:rPr lang="en-US" sz="2800" b="1" i="1" dirty="0" smtClean="0">
                <a:cs typeface="Tahoma" pitchFamily="34" charset="0"/>
              </a:rPr>
              <a:t>é</a:t>
            </a:r>
            <a:r>
              <a:rPr lang="en-US" sz="2800" b="1" i="1" dirty="0" smtClean="0"/>
              <a:t> lo </a:t>
            </a:r>
            <a:r>
              <a:rPr lang="en-US" sz="2800" b="1" i="1" dirty="0" err="1" smtClean="0"/>
              <a:t>tom</a:t>
            </a:r>
            <a:r>
              <a:rPr lang="en-US" sz="2800" b="1" i="1" dirty="0" err="1" smtClean="0">
                <a:cs typeface="Tahoma" pitchFamily="34" charset="0"/>
              </a:rPr>
              <a:t>ó</a:t>
            </a:r>
            <a:r>
              <a:rPr lang="en-US" sz="2800" b="1" i="1" dirty="0" smtClean="0">
                <a:cs typeface="Tahoma" pitchFamily="34" charset="0"/>
              </a:rPr>
              <a:t>.</a:t>
            </a:r>
            <a:r>
              <a:rPr lang="en-US" sz="2800" b="1" i="1" dirty="0" smtClean="0"/>
              <a:t> </a:t>
            </a: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810000" y="4731657"/>
            <a:ext cx="2057400" cy="4572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5299529" y="4426857"/>
            <a:ext cx="152400" cy="3048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flipH="1">
            <a:off x="4038600" y="5059263"/>
            <a:ext cx="381000" cy="4747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505200" y="5518150"/>
            <a:ext cx="10064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prstClr val="black"/>
                </a:solidFill>
              </a:rPr>
              <a:t>NOUN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876800" y="4129087"/>
            <a:ext cx="1828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CC0099"/>
                </a:solidFill>
              </a:rPr>
              <a:t>Direct object</a:t>
            </a:r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6137729" y="6019800"/>
            <a:ext cx="533400" cy="533400"/>
          </a:xfrm>
          <a:prstGeom prst="ellipse">
            <a:avLst/>
          </a:prstGeom>
          <a:noFill/>
          <a:ln w="28575">
            <a:solidFill>
              <a:srgbClr val="FF7C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V="1">
            <a:off x="6553200" y="5715000"/>
            <a:ext cx="304800" cy="304800"/>
          </a:xfrm>
          <a:prstGeom prst="line">
            <a:avLst/>
          </a:prstGeom>
          <a:noFill/>
          <a:ln w="28575">
            <a:solidFill>
              <a:srgbClr val="FF7C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 flipV="1">
            <a:off x="4572000" y="5181600"/>
            <a:ext cx="1752600" cy="83820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019800" y="5334000"/>
            <a:ext cx="3124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FF6600"/>
                </a:solidFill>
              </a:rPr>
              <a:t>Direct object PRONOUN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 rot="1451143">
            <a:off x="4648200" y="5636389"/>
            <a:ext cx="1676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0070C0"/>
                </a:solidFill>
              </a:rPr>
              <a:t>REPLACES</a:t>
            </a:r>
          </a:p>
        </p:txBody>
      </p:sp>
    </p:spTree>
    <p:extLst>
      <p:ext uri="{BB962C8B-B14F-4D97-AF65-F5344CB8AC3E}">
        <p14:creationId xmlns:p14="http://schemas.microsoft.com/office/powerpoint/2010/main" val="5640182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9" r="9197" b="11135"/>
          <a:stretch/>
        </p:blipFill>
        <p:spPr>
          <a:xfrm>
            <a:off x="228600" y="381001"/>
            <a:ext cx="8686801" cy="6095999"/>
          </a:xfrm>
          <a:noFill/>
        </p:spPr>
      </p:pic>
    </p:spTree>
    <p:extLst>
      <p:ext uri="{BB962C8B-B14F-4D97-AF65-F5344CB8AC3E}">
        <p14:creationId xmlns:p14="http://schemas.microsoft.com/office/powerpoint/2010/main" val="39169208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Practica</a:t>
            </a:r>
          </a:p>
        </p:txBody>
      </p:sp>
      <p:pic>
        <p:nvPicPr>
          <p:cNvPr id="5123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t="1216" r="9482" b="8687"/>
          <a:stretch/>
        </p:blipFill>
        <p:spPr>
          <a:xfrm>
            <a:off x="124230" y="1059542"/>
            <a:ext cx="8943570" cy="5303158"/>
          </a:xfrm>
          <a:noFill/>
        </p:spPr>
      </p:pic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1295400" y="6019800"/>
            <a:ext cx="67818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381000" y="4800600"/>
            <a:ext cx="8382000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381000" y="1752600"/>
            <a:ext cx="55626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prstClr val="black"/>
                </a:solidFill>
              </a:rPr>
              <a:t>Identifica:</a:t>
            </a:r>
          </a:p>
        </p:txBody>
      </p:sp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191294" y="4572000"/>
            <a:ext cx="4283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CC0099"/>
                </a:solidFill>
              </a:rPr>
              <a:t>1.</a:t>
            </a:r>
          </a:p>
        </p:txBody>
      </p:sp>
      <p:sp>
        <p:nvSpPr>
          <p:cNvPr id="5129" name="Text Box 10"/>
          <p:cNvSpPr txBox="1">
            <a:spLocks noChangeArrowheads="1"/>
          </p:cNvSpPr>
          <p:nvPr/>
        </p:nvSpPr>
        <p:spPr bwMode="auto">
          <a:xfrm>
            <a:off x="2848278" y="4049993"/>
            <a:ext cx="4283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CC0099"/>
                </a:solidFill>
              </a:rPr>
              <a:t>2.</a:t>
            </a:r>
          </a:p>
        </p:txBody>
      </p:sp>
      <p:sp>
        <p:nvSpPr>
          <p:cNvPr id="5131" name="Text Box 12"/>
          <p:cNvSpPr txBox="1">
            <a:spLocks noChangeArrowheads="1"/>
          </p:cNvSpPr>
          <p:nvPr/>
        </p:nvSpPr>
        <p:spPr bwMode="auto">
          <a:xfrm>
            <a:off x="4677078" y="3867090"/>
            <a:ext cx="4283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CC0099"/>
                </a:solidFill>
              </a:rPr>
              <a:t>3.</a:t>
            </a:r>
          </a:p>
        </p:txBody>
      </p:sp>
      <p:sp>
        <p:nvSpPr>
          <p:cNvPr id="5134" name="Text Box 15"/>
          <p:cNvSpPr txBox="1">
            <a:spLocks noChangeArrowheads="1"/>
          </p:cNvSpPr>
          <p:nvPr/>
        </p:nvSpPr>
        <p:spPr bwMode="auto">
          <a:xfrm>
            <a:off x="7063368" y="3867090"/>
            <a:ext cx="50366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>
                <a:solidFill>
                  <a:srgbClr val="CC0099"/>
                </a:solidFill>
              </a:rPr>
              <a:t>4. </a:t>
            </a:r>
          </a:p>
        </p:txBody>
      </p:sp>
    </p:spTree>
    <p:extLst>
      <p:ext uri="{BB962C8B-B14F-4D97-AF65-F5344CB8AC3E}">
        <p14:creationId xmlns:p14="http://schemas.microsoft.com/office/powerpoint/2010/main" val="5515602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1066800"/>
            <a:ext cx="8839200" cy="54864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Rage Italic" pitchFamily="66" charset="0"/>
              <a:buNone/>
            </a:pPr>
            <a:r>
              <a:rPr lang="en-US" sz="3200" smtClean="0"/>
              <a:t>I- Copy and circle the DIRECT OBJECT in the sentence.</a:t>
            </a:r>
          </a:p>
          <a:p>
            <a:pPr marL="514350" indent="-514350">
              <a:buFont typeface="Rage Italic" pitchFamily="66" charset="0"/>
              <a:buAutoNum type="arabicPeriod"/>
            </a:pPr>
            <a:r>
              <a:rPr lang="en-US" sz="3200" smtClean="0"/>
              <a:t>Rosa lee el libro.</a:t>
            </a:r>
          </a:p>
          <a:p>
            <a:pPr marL="514350" indent="-514350">
              <a:buFont typeface="Rage Italic" pitchFamily="66" charset="0"/>
              <a:buAutoNum type="arabicPeriod"/>
            </a:pPr>
            <a:r>
              <a:rPr lang="en-US" sz="3200" smtClean="0"/>
              <a:t>Yo como la ensalada de fruta.</a:t>
            </a:r>
          </a:p>
          <a:p>
            <a:pPr marL="514350" indent="-514350">
              <a:buFont typeface="Rage Italic" pitchFamily="66" charset="0"/>
              <a:buAutoNum type="arabicPeriod"/>
            </a:pPr>
            <a:r>
              <a:rPr lang="en-US" sz="3200" smtClean="0"/>
              <a:t>¿Tomas la cena en casa?</a:t>
            </a:r>
          </a:p>
          <a:p>
            <a:pPr marL="514350" indent="-514350">
              <a:buFont typeface="Rage Italic" pitchFamily="66" charset="0"/>
              <a:buAutoNum type="arabicPeriod"/>
            </a:pPr>
            <a:r>
              <a:rPr lang="en-US" sz="3200" smtClean="0"/>
              <a:t>Bajan las pistas en la montaña.</a:t>
            </a:r>
          </a:p>
          <a:p>
            <a:pPr marL="514350" indent="-514350">
              <a:buFont typeface="Rage Italic" pitchFamily="66" charset="0"/>
              <a:buAutoNum type="arabicPeriod"/>
            </a:pPr>
            <a:r>
              <a:rPr lang="en-US" sz="3200" smtClean="0"/>
              <a:t>Vemos los esquis en la estacion de esqui.</a:t>
            </a:r>
          </a:p>
          <a:p>
            <a:pPr marL="0" indent="0">
              <a:buFont typeface="Rage Italic" pitchFamily="66" charset="0"/>
              <a:buNone/>
            </a:pPr>
            <a:r>
              <a:rPr lang="en-US" sz="3200" smtClean="0">
                <a:solidFill>
                  <a:srgbClr val="0000FF"/>
                </a:solidFill>
              </a:rPr>
              <a:t>II- </a:t>
            </a:r>
            <a:r>
              <a:rPr lang="en-US" sz="3200" u="sng" smtClean="0">
                <a:solidFill>
                  <a:srgbClr val="0000FF"/>
                </a:solidFill>
              </a:rPr>
              <a:t>Rewrite</a:t>
            </a:r>
            <a:r>
              <a:rPr lang="en-US" sz="3200" smtClean="0">
                <a:solidFill>
                  <a:srgbClr val="0000FF"/>
                </a:solidFill>
              </a:rPr>
              <a:t> the sentence and </a:t>
            </a:r>
            <a:r>
              <a:rPr lang="en-US" sz="3200" u="sng" smtClean="0">
                <a:solidFill>
                  <a:srgbClr val="0000FF"/>
                </a:solidFill>
              </a:rPr>
              <a:t>replace</a:t>
            </a:r>
            <a:r>
              <a:rPr lang="en-US" sz="3200" smtClean="0">
                <a:solidFill>
                  <a:srgbClr val="0000FF"/>
                </a:solidFill>
              </a:rPr>
              <a:t> the DIRECT OBJECT with a P.O.D.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51280" y="233726"/>
            <a:ext cx="8041440" cy="144267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14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76200"/>
            <a:ext cx="8041440" cy="1442674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51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467600" cy="200021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WORKBOOK:</a:t>
            </a:r>
          </a:p>
          <a:p>
            <a:pPr lvl="1"/>
            <a:r>
              <a:rPr lang="en-US" sz="3600" dirty="0" err="1" smtClean="0"/>
              <a:t>Completa</a:t>
            </a:r>
            <a:r>
              <a:rPr lang="en-US" sz="3600" dirty="0" smtClean="0"/>
              <a:t> p. 7.11 &amp; 7.13</a:t>
            </a:r>
            <a:endParaRPr lang="en-US" sz="36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3008313"/>
            <a:ext cx="8458200" cy="2859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STUDY for QUIZ 3: CAPITULO 7 on THURSDAY</a:t>
            </a:r>
          </a:p>
          <a:p>
            <a:pPr lvl="1"/>
            <a:r>
              <a:rPr lang="en-US" sz="2800" dirty="0" smtClean="0"/>
              <a:t>MAPS</a:t>
            </a:r>
          </a:p>
          <a:p>
            <a:pPr lvl="1"/>
            <a:r>
              <a:rPr lang="en-US" sz="2800" dirty="0" smtClean="0"/>
              <a:t>VERBS:</a:t>
            </a:r>
          </a:p>
          <a:p>
            <a:pPr lvl="2"/>
            <a:r>
              <a:rPr lang="en-US" sz="2800" dirty="0" err="1" smtClean="0"/>
              <a:t>Preterito</a:t>
            </a:r>
            <a:r>
              <a:rPr lang="en-US" sz="2800" dirty="0" smtClean="0"/>
              <a:t> -AR</a:t>
            </a:r>
          </a:p>
          <a:p>
            <a:pPr lvl="2"/>
            <a:r>
              <a:rPr lang="en-US" sz="2800" dirty="0" err="1" smtClean="0"/>
              <a:t>Preterito</a:t>
            </a:r>
            <a:r>
              <a:rPr lang="en-US" sz="2800" dirty="0" smtClean="0"/>
              <a:t> –CAR,-GAR,-ZAR</a:t>
            </a:r>
          </a:p>
          <a:p>
            <a:pPr lvl="2"/>
            <a:r>
              <a:rPr lang="en-US" sz="2800" dirty="0" err="1" smtClean="0"/>
              <a:t>Preterito</a:t>
            </a:r>
            <a:r>
              <a:rPr lang="en-US" sz="2800" dirty="0" smtClean="0"/>
              <a:t>  SER/ IR</a:t>
            </a:r>
          </a:p>
          <a:p>
            <a:pPr marL="914400" lvl="2" indent="0">
              <a:buFont typeface="Rage Italic" pitchFamily="66" charset="0"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14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9625</TotalTime>
  <Words>286</Words>
  <Application>Microsoft Office PowerPoint</Application>
  <PresentationFormat>On-screen Show (4:3)</PresentationFormat>
  <Paragraphs>77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Sketchbook</vt:lpstr>
      <vt:lpstr>cubos tricolor</vt:lpstr>
      <vt:lpstr>PowerPoint Presentation</vt:lpstr>
      <vt:lpstr>PRETERITO</vt:lpstr>
      <vt:lpstr>El pronombre de objeto directo (Direct Object Pronouns)</vt:lpstr>
      <vt:lpstr>PowerPoint Presentation</vt:lpstr>
      <vt:lpstr>Practica</vt:lpstr>
      <vt:lpstr>PowerPoint Presentation</vt:lpstr>
      <vt:lpstr>Tarea # 51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11 de enero del 2016</dc:title>
  <dc:creator>Helen Zumaeta</dc:creator>
  <cp:lastModifiedBy>Helen Zumaeta</cp:lastModifiedBy>
  <cp:revision>29</cp:revision>
  <cp:lastPrinted>2016-01-11T14:13:52Z</cp:lastPrinted>
  <dcterms:created xsi:type="dcterms:W3CDTF">2016-01-08T22:40:05Z</dcterms:created>
  <dcterms:modified xsi:type="dcterms:W3CDTF">2018-02-26T19:09:26Z</dcterms:modified>
</cp:coreProperties>
</file>